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7" r:id="rId10"/>
    <p:sldId id="268" r:id="rId11"/>
    <p:sldId id="269" r:id="rId12"/>
  </p:sldIdLst>
  <p:sldSz cx="20104100" cy="11309350"/>
  <p:notesSz cx="20104100" cy="1130935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642" y="-14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82165" y="427076"/>
            <a:ext cx="16939768" cy="1207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75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75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775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652817" y="475388"/>
            <a:ext cx="12304395" cy="0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05517" y="427076"/>
            <a:ext cx="13093065" cy="1207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73556" y="3861527"/>
            <a:ext cx="13356987" cy="6067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3/16/2024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556279"/>
            <a:ext cx="20094372" cy="4752276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 flipV="1">
            <a:off x="1974850" y="3222395"/>
            <a:ext cx="16687799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 flipV="1">
            <a:off x="4171506" y="5317543"/>
            <a:ext cx="13195744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939028" y="1920875"/>
            <a:ext cx="17297399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en-US" sz="7200" dirty="0">
                <a:latin typeface="Candara" pitchFamily="34" charset="0"/>
              </a:rPr>
              <a:t>Linear </a:t>
            </a:r>
            <a:r>
              <a:rPr lang="en-US" sz="7200" dirty="0" err="1">
                <a:latin typeface="Candara" pitchFamily="34" charset="0"/>
              </a:rPr>
              <a:t>colour</a:t>
            </a:r>
            <a:r>
              <a:rPr lang="en-US" sz="7200" dirty="0">
                <a:latin typeface="Candara" pitchFamily="34" charset="0"/>
              </a:rPr>
              <a:t> segmentation revisited</a:t>
            </a:r>
            <a:endParaRPr sz="72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 flipV="1">
            <a:off x="1962150" y="1825625"/>
            <a:ext cx="16687799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/>
          <p:cNvSpPr txBox="1">
            <a:spLocks/>
          </p:cNvSpPr>
          <p:nvPr/>
        </p:nvSpPr>
        <p:spPr>
          <a:xfrm>
            <a:off x="4171506" y="3689350"/>
            <a:ext cx="13195744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algn="ctr"/>
            <a:r>
              <a:rPr lang="ru-RU" sz="3600" dirty="0" smtClean="0">
                <a:latin typeface="Candara" pitchFamily="34" charset="0"/>
              </a:rPr>
              <a:t>Разбор работы</a:t>
            </a:r>
            <a:r>
              <a:rPr lang="en-US" sz="3600" dirty="0" smtClean="0">
                <a:latin typeface="Candara" pitchFamily="34" charset="0"/>
              </a:rPr>
              <a:t> Anna </a:t>
            </a:r>
            <a:r>
              <a:rPr lang="en-US" sz="3600" dirty="0" err="1">
                <a:latin typeface="Candara" pitchFamily="34" charset="0"/>
              </a:rPr>
              <a:t>Smagina</a:t>
            </a:r>
            <a:r>
              <a:rPr lang="en-US" sz="3600" dirty="0">
                <a:latin typeface="Candara" pitchFamily="34" charset="0"/>
              </a:rPr>
              <a:t>, </a:t>
            </a:r>
            <a:r>
              <a:rPr lang="en-US" sz="3600" dirty="0" err="1">
                <a:latin typeface="Candara" pitchFamily="34" charset="0"/>
              </a:rPr>
              <a:t>Valentina</a:t>
            </a:r>
            <a:r>
              <a:rPr lang="en-US" sz="3600" dirty="0">
                <a:latin typeface="Candara" pitchFamily="34" charset="0"/>
              </a:rPr>
              <a:t> </a:t>
            </a:r>
            <a:r>
              <a:rPr lang="en-US" sz="3600" dirty="0" err="1">
                <a:latin typeface="Candara" pitchFamily="34" charset="0"/>
              </a:rPr>
              <a:t>Bozhkova</a:t>
            </a:r>
            <a:r>
              <a:rPr lang="en-US" sz="3600" dirty="0">
                <a:latin typeface="Candara" pitchFamily="34" charset="0"/>
              </a:rPr>
              <a:t>, Sergey </a:t>
            </a:r>
            <a:r>
              <a:rPr lang="en-US" sz="3600" dirty="0" err="1">
                <a:latin typeface="Candara" pitchFamily="34" charset="0"/>
              </a:rPr>
              <a:t>Gladilin</a:t>
            </a:r>
            <a:r>
              <a:rPr lang="en-US" sz="3600" dirty="0">
                <a:latin typeface="Candara" pitchFamily="34" charset="0"/>
              </a:rPr>
              <a:t>, Dmitry </a:t>
            </a:r>
            <a:r>
              <a:rPr lang="en-US" sz="3600" dirty="0" err="1">
                <a:latin typeface="Candara" pitchFamily="34" charset="0"/>
              </a:rPr>
              <a:t>Nikolaev</a:t>
            </a:r>
            <a:r>
              <a:rPr lang="en-US" sz="3600" dirty="0">
                <a:latin typeface="Candara" pitchFamily="34" charset="0"/>
              </a:rPr>
              <a:t>,</a:t>
            </a:r>
            <a:r>
              <a:rPr lang="ru-RU" sz="3600" dirty="0" smtClean="0">
                <a:latin typeface="Candara" pitchFamily="34" charset="0"/>
              </a:rPr>
              <a:t> </a:t>
            </a:r>
            <a:r>
              <a:rPr lang="en-US" sz="3600" dirty="0">
                <a:latin typeface="Candara" pitchFamily="34" charset="0"/>
              </a:rPr>
              <a:t>"</a:t>
            </a:r>
            <a:r>
              <a:rPr lang="en-US" sz="3600" dirty="0" smtClean="0">
                <a:latin typeface="Candara" pitchFamily="34" charset="0"/>
              </a:rPr>
              <a:t>Linear</a:t>
            </a:r>
            <a:r>
              <a:rPr lang="ru-RU" sz="3600" dirty="0" smtClean="0">
                <a:latin typeface="Candara" pitchFamily="34" charset="0"/>
              </a:rPr>
              <a:t> </a:t>
            </a:r>
            <a:r>
              <a:rPr lang="en-US" sz="3600" dirty="0" err="1" smtClean="0">
                <a:latin typeface="Candara" pitchFamily="34" charset="0"/>
              </a:rPr>
              <a:t>colour</a:t>
            </a:r>
            <a:r>
              <a:rPr lang="en-US" sz="3600" dirty="0" smtClean="0">
                <a:latin typeface="Candara" pitchFamily="34" charset="0"/>
              </a:rPr>
              <a:t> </a:t>
            </a:r>
            <a:r>
              <a:rPr lang="en-US" sz="3600" dirty="0">
                <a:latin typeface="Candara" pitchFamily="34" charset="0"/>
              </a:rPr>
              <a:t>segmentation </a:t>
            </a:r>
            <a:r>
              <a:rPr lang="en-US" sz="3600" dirty="0" smtClean="0">
                <a:latin typeface="Candara" pitchFamily="34" charset="0"/>
              </a:rPr>
              <a:t>revisited“, 2019</a:t>
            </a:r>
            <a:endParaRPr lang="en-US" sz="3600" dirty="0">
              <a:latin typeface="Candara" pitchFamily="34" charset="0"/>
              <a:cs typeface="Tahoma"/>
            </a:endParaRPr>
          </a:p>
        </p:txBody>
      </p:sp>
      <p:sp>
        <p:nvSpPr>
          <p:cNvPr id="14" name="object 6"/>
          <p:cNvSpPr txBox="1">
            <a:spLocks/>
          </p:cNvSpPr>
          <p:nvPr/>
        </p:nvSpPr>
        <p:spPr>
          <a:xfrm>
            <a:off x="1657349" y="5502275"/>
            <a:ext cx="17297399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algn="ctr"/>
            <a:r>
              <a:rPr lang="ru-RU" sz="4400" dirty="0" smtClean="0">
                <a:latin typeface="Candara" pitchFamily="34" charset="0"/>
              </a:rPr>
              <a:t>Докладчик</a:t>
            </a:r>
            <a:r>
              <a:rPr lang="en-US" sz="4400" dirty="0" smtClean="0">
                <a:latin typeface="Candara" pitchFamily="34" charset="0"/>
              </a:rPr>
              <a:t> </a:t>
            </a:r>
            <a:r>
              <a:rPr lang="ru-RU" sz="4400" dirty="0" smtClean="0">
                <a:latin typeface="Candara" pitchFamily="34" charset="0"/>
              </a:rPr>
              <a:t>Андрей </a:t>
            </a:r>
            <a:r>
              <a:rPr lang="ru-RU" sz="4400" dirty="0" err="1" smtClean="0">
                <a:latin typeface="Candara" pitchFamily="34" charset="0"/>
              </a:rPr>
              <a:t>Киркича</a:t>
            </a:r>
            <a:endParaRPr lang="en-US" sz="4400" dirty="0">
              <a:latin typeface="Candara" pitchFamily="34" charset="0"/>
              <a:cs typeface="Tahom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Результаты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Прямоугольник 13"/>
          <p:cNvSpPr/>
          <p:nvPr/>
        </p:nvSpPr>
        <p:spPr>
          <a:xfrm>
            <a:off x="374650" y="2375807"/>
            <a:ext cx="7996464" cy="698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  <a:t>Модификации убирали по одной:</a:t>
            </a:r>
            <a:b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</a:br>
            <a:endParaRPr lang="ru-RU" sz="4000" dirty="0" smtClean="0">
              <a:solidFill>
                <a:prstClr val="black"/>
              </a:solidFill>
              <a:latin typeface="Candara" pitchFamily="34" charset="0"/>
            </a:endParaRPr>
          </a:p>
          <a:p>
            <a:pPr lvl="0">
              <a:lnSpc>
                <a:spcPct val="150000"/>
              </a:lnSpc>
            </a:pP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(</a:t>
            </a:r>
            <a:r>
              <a:rPr lang="en-US" sz="3200" b="1" dirty="0">
                <a:solidFill>
                  <a:prstClr val="black"/>
                </a:solidFill>
                <a:latin typeface="Candara" pitchFamily="34" charset="0"/>
              </a:rPr>
              <a:t>d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)</a:t>
            </a:r>
            <a:r>
              <a:rPr lang="en-US" sz="3200" b="1" dirty="0" smtClean="0">
                <a:solidFill>
                  <a:prstClr val="black"/>
                </a:solidFill>
                <a:latin typeface="Candara" pitchFamily="34" charset="0"/>
              </a:rPr>
              <a:t> – 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без геометрической эвристики:</a:t>
            </a:r>
          </a:p>
          <a:p>
            <a:pPr lvl="0"/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Нет слияния бликов</a:t>
            </a:r>
          </a:p>
          <a:p>
            <a:pPr lvl="0"/>
            <a:endParaRPr lang="ru-RU" sz="3200" dirty="0">
              <a:solidFill>
                <a:prstClr val="black"/>
              </a:solidFill>
              <a:latin typeface="Candara" pitchFamily="34" charset="0"/>
            </a:endParaRPr>
          </a:p>
          <a:p>
            <a:pPr lvl="0"/>
            <a:r>
              <a:rPr lang="en-US" sz="3200" b="1" dirty="0" smtClean="0">
                <a:solidFill>
                  <a:prstClr val="black"/>
                </a:solidFill>
                <a:latin typeface="Candara" pitchFamily="34" charset="0"/>
              </a:rPr>
              <a:t>(e) – 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без проверки на </a:t>
            </a:r>
            <a:r>
              <a:rPr lang="en-US" sz="3200" b="1" dirty="0" smtClean="0">
                <a:solidFill>
                  <a:prstClr val="black"/>
                </a:solidFill>
                <a:latin typeface="Candara" pitchFamily="34" charset="0"/>
              </a:rPr>
              <a:t>L-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 и </a:t>
            </a:r>
            <a:r>
              <a:rPr lang="en-US" sz="3200" b="1" dirty="0" smtClean="0">
                <a:solidFill>
                  <a:prstClr val="black"/>
                </a:solidFill>
                <a:latin typeface="Candara" pitchFamily="34" charset="0"/>
              </a:rPr>
              <a:t>T-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форму:</a:t>
            </a:r>
            <a:endParaRPr lang="en-US" sz="3200" b="1" dirty="0" smtClean="0">
              <a:solidFill>
                <a:prstClr val="black"/>
              </a:solidFill>
              <a:latin typeface="Candara" pitchFamily="34" charset="0"/>
            </a:endParaRPr>
          </a:p>
          <a:p>
            <a:pPr lvl="0"/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Некорректное слияние областей разного цвета</a:t>
            </a:r>
            <a:b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</a:b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/>
            </a:r>
            <a:b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</a:br>
            <a:r>
              <a:rPr lang="en-US" sz="3200" b="1" dirty="0" smtClean="0">
                <a:solidFill>
                  <a:prstClr val="black"/>
                </a:solidFill>
                <a:latin typeface="Candara" pitchFamily="34" charset="0"/>
              </a:rPr>
              <a:t>(e-h) – </a:t>
            </a:r>
            <a:r>
              <a:rPr lang="ru-RU" sz="3200" b="1" dirty="0" smtClean="0">
                <a:solidFill>
                  <a:prstClr val="black"/>
                </a:solidFill>
                <a:latin typeface="Candara" pitchFamily="34" charset="0"/>
              </a:rPr>
              <a:t>прочие случаи:</a:t>
            </a:r>
          </a:p>
          <a:p>
            <a:pPr lvl="0"/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Некорректное слияние областей одинакового цвета, имеющих разные яркости</a:t>
            </a:r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214" y="2301875"/>
            <a:ext cx="11250613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0614" y="7712075"/>
            <a:ext cx="11222368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8371114" y="9799382"/>
            <a:ext cx="1103186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Источник: 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Smagina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Valentina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Bozhkova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Sergey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Gladilin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Dmitry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Nikolaev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"Linear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colour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segmentation revisited"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03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Выводы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7288" y="1907020"/>
            <a:ext cx="9287084" cy="9081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Прямоугольник 13"/>
          <p:cNvSpPr/>
          <p:nvPr/>
        </p:nvSpPr>
        <p:spPr>
          <a:xfrm>
            <a:off x="953408" y="2606675"/>
            <a:ext cx="960120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3200" b="1" i="1" dirty="0" smtClean="0">
                <a:solidFill>
                  <a:prstClr val="black"/>
                </a:solidFill>
                <a:latin typeface="Candara" pitchFamily="34" charset="0"/>
              </a:rPr>
              <a:t>Алгоритм справляется с: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Поверхностями диэлектриков с мягкими тенями и ровными контурами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err="1" smtClean="0">
                <a:solidFill>
                  <a:prstClr val="black"/>
                </a:solidFill>
                <a:latin typeface="Candara" pitchFamily="34" charset="0"/>
              </a:rPr>
              <a:t>Пересвеченными</a:t>
            </a: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 областями на однородно окрашенных диэлектриках и металлах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Глубокими тенями (но не вблизи нуля)</a:t>
            </a:r>
            <a:endParaRPr lang="ru-RU" sz="3200" dirty="0">
              <a:solidFill>
                <a:prstClr val="black"/>
              </a:solidFill>
              <a:latin typeface="Candara" pitchFamily="34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953408" y="6447847"/>
            <a:ext cx="974362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3200" b="1" i="1" dirty="0" smtClean="0">
                <a:solidFill>
                  <a:prstClr val="black"/>
                </a:solidFill>
                <a:latin typeface="Candara" pitchFamily="34" charset="0"/>
              </a:rPr>
              <a:t>Возникают сложности </a:t>
            </a:r>
            <a:r>
              <a:rPr lang="ru-RU" sz="3200" b="1" i="1" dirty="0">
                <a:solidFill>
                  <a:prstClr val="black"/>
                </a:solidFill>
                <a:latin typeface="Candara" pitchFamily="34" charset="0"/>
              </a:rPr>
              <a:t>с: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Зонами одинакового цвета, различающимися яркостью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Резкими границами тени</a:t>
            </a:r>
          </a:p>
          <a:p>
            <a:pPr marL="457200" lvl="0" indent="-457200">
              <a:buFont typeface="Arial" pitchFamily="34" charset="0"/>
              <a:buChar char="•"/>
            </a:pPr>
            <a:r>
              <a:rPr lang="ru-RU" sz="3200" dirty="0" smtClean="0">
                <a:solidFill>
                  <a:prstClr val="black"/>
                </a:solidFill>
                <a:latin typeface="Candara" pitchFamily="34" charset="0"/>
              </a:rPr>
              <a:t>Маленькими сегментами</a:t>
            </a:r>
            <a:endParaRPr lang="ru-RU" sz="3200" dirty="0">
              <a:solidFill>
                <a:prstClr val="black"/>
              </a:solidFill>
              <a:latin typeface="Candara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44977" y="10074275"/>
            <a:ext cx="108548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Источник: 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Smagina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Valentina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Bozhkova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Sergey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Gladilin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Dmitry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Nikolaev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"Linear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colour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segmentation revisited"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52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Содержание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/>
          <p:cNvSpPr txBox="1">
            <a:spLocks/>
          </p:cNvSpPr>
          <p:nvPr/>
        </p:nvSpPr>
        <p:spPr>
          <a:xfrm>
            <a:off x="1650999" y="2981722"/>
            <a:ext cx="17297399" cy="553997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Описание задачи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Существующие алгоритмы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Предложенный алгоритм</a:t>
            </a:r>
            <a:endParaRPr lang="en-US" sz="6000" dirty="0">
              <a:latin typeface="Candara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Тестирование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Результаты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ru-RU" sz="6000" dirty="0" smtClean="0">
                <a:latin typeface="Candara" pitchFamily="34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225680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Описание задачи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/>
          <p:cNvSpPr txBox="1">
            <a:spLocks/>
          </p:cNvSpPr>
          <p:nvPr/>
        </p:nvSpPr>
        <p:spPr>
          <a:xfrm>
            <a:off x="1060450" y="2981722"/>
            <a:ext cx="11906251" cy="27084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r>
              <a:rPr lang="ru-RU" sz="4400" b="1" i="1" dirty="0" smtClean="0">
                <a:latin typeface="Candara" pitchFamily="34" charset="0"/>
              </a:rPr>
              <a:t>Цветовая сегментация</a:t>
            </a:r>
            <a:r>
              <a:rPr lang="ru-RU" sz="4400" dirty="0" smtClean="0">
                <a:latin typeface="Candara" pitchFamily="34" charset="0"/>
              </a:rPr>
              <a:t> – разделение изображения на сегменты, отвечающие равномерно окрашенным объектам (или их частям).</a:t>
            </a:r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060449" y="6264275"/>
            <a:ext cx="11906251" cy="338554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r>
              <a:rPr lang="ru-RU" sz="4400" b="1" i="1" dirty="0" smtClean="0">
                <a:latin typeface="Candara" pitchFamily="34" charset="0"/>
              </a:rPr>
              <a:t>Применения: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sz="4400" dirty="0" smtClean="0">
                <a:latin typeface="Candara" pitchFamily="34" charset="0"/>
              </a:rPr>
              <a:t>Анализ медицинских изображений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sz="4400" dirty="0" smtClean="0">
                <a:latin typeface="Candara" pitchFamily="34" charset="0"/>
              </a:rPr>
              <a:t>Беспилотные автомобили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sz="4400" dirty="0" smtClean="0">
                <a:latin typeface="Candara" pitchFamily="34" charset="0"/>
              </a:rPr>
              <a:t>Видеонаблюдение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sz="4400" dirty="0" smtClean="0">
                <a:latin typeface="Candara" pitchFamily="34" charset="0"/>
              </a:rPr>
              <a:t>Анализ урожайности</a:t>
            </a:r>
            <a:r>
              <a:rPr lang="en-US" sz="4400" dirty="0" smtClean="0">
                <a:latin typeface="Candara" pitchFamily="34" charset="0"/>
              </a:rPr>
              <a:t> </a:t>
            </a:r>
            <a:r>
              <a:rPr lang="ru-RU" sz="4400" dirty="0" smtClean="0">
                <a:latin typeface="Candara" pitchFamily="34" charset="0"/>
              </a:rPr>
              <a:t>полей</a:t>
            </a:r>
          </a:p>
        </p:txBody>
      </p:sp>
      <p:pic>
        <p:nvPicPr>
          <p:cNvPr id="1026" name="Picture 2" descr="D:\Учёба\Linear colour segmentation revisited\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8614" y="2997597"/>
            <a:ext cx="7031038" cy="280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2251673" y="6005289"/>
            <a:ext cx="74193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Источник: 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Smagina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Valentina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Bozhkova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Sergey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Gladilin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Dmitry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Nikolaev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"Linear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colour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segmentation revisited"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  <p:pic>
        <p:nvPicPr>
          <p:cNvPr id="2" name="Picture 2" descr="D:\Учёба\Linear colour segmentation revisited\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7094" y="7341996"/>
            <a:ext cx="3912591" cy="3570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6209688" y="7341996"/>
            <a:ext cx="3599128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 smtClean="0">
                <a:solidFill>
                  <a:prstClr val="black"/>
                </a:solidFill>
                <a:latin typeface="Candara" pitchFamily="34" charset="0"/>
              </a:rPr>
              <a:t>Источник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: </a:t>
            </a:r>
            <a:r>
              <a:rPr lang="en-US" sz="2400" dirty="0" err="1" smtClean="0">
                <a:solidFill>
                  <a:prstClr val="black"/>
                </a:solidFill>
                <a:latin typeface="Candara" pitchFamily="34" charset="0"/>
              </a:rPr>
              <a:t>Akruti</a:t>
            </a:r>
            <a:r>
              <a:rPr lang="en-US" sz="2400" dirty="0" smtClean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 smtClean="0">
                <a:solidFill>
                  <a:prstClr val="black"/>
                </a:solidFill>
                <a:latin typeface="Candara" pitchFamily="34" charset="0"/>
              </a:rPr>
              <a:t>Acharya</a:t>
            </a:r>
            <a:r>
              <a:rPr lang="en-US" sz="2400" dirty="0" smtClean="0">
                <a:solidFill>
                  <a:prstClr val="black"/>
                </a:solidFill>
                <a:latin typeface="Candara" pitchFamily="34" charset="0"/>
              </a:rPr>
              <a:t>, “Guide to Image Segmentation in Computer Vision: Best Practices”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  <a:p>
            <a:pPr lvl="0"/>
            <a:endParaRPr lang="ru-RU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85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Существующие алгоритмы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060450" y="2981722"/>
            <a:ext cx="16535400" cy="67710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 marL="571500" indent="-571500">
              <a:buFont typeface="Arial" pitchFamily="34" charset="0"/>
              <a:buChar char="•"/>
            </a:pPr>
            <a:r>
              <a:rPr lang="ru-RU" sz="4400" b="1" i="1" dirty="0" smtClean="0">
                <a:latin typeface="Candara" pitchFamily="34" charset="0"/>
              </a:rPr>
              <a:t>Алгоритм Клинкер</a:t>
            </a:r>
            <a:br>
              <a:rPr lang="ru-RU" sz="4400" b="1" i="1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</a:t>
            </a:r>
            <a:r>
              <a:rPr lang="ru-RU" sz="4400" dirty="0">
                <a:latin typeface="Candara" pitchFamily="34" charset="0"/>
              </a:rPr>
              <a:t>Д</a:t>
            </a:r>
            <a:r>
              <a:rPr lang="ru-RU" sz="4400" dirty="0" smtClean="0">
                <a:latin typeface="Candara" pitchFamily="34" charset="0"/>
              </a:rPr>
              <a:t>ихроматическая модель отражения</a:t>
            </a:r>
            <a:r>
              <a:rPr lang="ru-RU" sz="4400" dirty="0">
                <a:latin typeface="Candara" pitchFamily="34" charset="0"/>
              </a:rPr>
              <a:t/>
            </a:r>
            <a:br>
              <a:rPr lang="ru-RU" sz="4400" dirty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Предварительная и основная сегментация</a:t>
            </a:r>
            <a:br>
              <a:rPr lang="ru-RU" sz="4400" dirty="0" smtClean="0">
                <a:latin typeface="Candara" pitchFamily="34" charset="0"/>
              </a:rPr>
            </a:br>
            <a:endParaRPr lang="ru-RU" sz="4400" b="1" i="1" dirty="0" smtClean="0">
              <a:latin typeface="Candara" pitchFamily="34" charset="0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ru-RU" sz="4400" b="1" i="1" dirty="0" smtClean="0">
                <a:latin typeface="Candara" pitchFamily="34" charset="0"/>
              </a:rPr>
              <a:t>Алгоритм Николаева</a:t>
            </a:r>
            <a:r>
              <a:rPr lang="ru-RU" sz="4400" dirty="0">
                <a:latin typeface="Candara" pitchFamily="34" charset="0"/>
              </a:rPr>
              <a:t/>
            </a:r>
            <a:br>
              <a:rPr lang="ru-RU" sz="4400" dirty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Более общая модель</a:t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Граф смежности</a:t>
            </a:r>
            <a:r>
              <a:rPr lang="en-US" sz="4400" dirty="0" smtClean="0">
                <a:latin typeface="Candara" pitchFamily="34" charset="0"/>
              </a:rPr>
              <a:t> </a:t>
            </a:r>
            <a:r>
              <a:rPr lang="ru-RU" sz="4400" dirty="0" smtClean="0">
                <a:latin typeface="Candara" pitchFamily="34" charset="0"/>
              </a:rPr>
              <a:t>областей</a:t>
            </a:r>
            <a:r>
              <a:rPr lang="ru-RU" sz="4400" i="1" dirty="0" smtClean="0">
                <a:latin typeface="Candara" pitchFamily="34" charset="0"/>
              </a:rPr>
              <a:t/>
            </a:r>
            <a:br>
              <a:rPr lang="ru-RU" sz="4400" i="1" dirty="0" smtClean="0">
                <a:latin typeface="Candara" pitchFamily="34" charset="0"/>
              </a:rPr>
            </a:br>
            <a:r>
              <a:rPr lang="ru-RU" sz="4400" i="1" dirty="0" smtClean="0">
                <a:latin typeface="Candara" pitchFamily="34" charset="0"/>
              </a:rPr>
              <a:t>- </a:t>
            </a:r>
            <a:r>
              <a:rPr lang="ru-RU" sz="4400" dirty="0" smtClean="0">
                <a:latin typeface="Candara" pitchFamily="34" charset="0"/>
              </a:rPr>
              <a:t>Несколько слияний с разными весовыми функциями</a:t>
            </a:r>
            <a:br>
              <a:rPr lang="ru-RU" sz="4400" dirty="0" smtClean="0">
                <a:latin typeface="Candara" pitchFamily="34" charset="0"/>
              </a:rPr>
            </a:br>
            <a:endParaRPr lang="ru-RU" sz="4400" dirty="0" smtClean="0">
              <a:latin typeface="Candara" pitchFamily="34" charset="0"/>
            </a:endParaRPr>
          </a:p>
          <a:p>
            <a:r>
              <a:rPr lang="ru-RU" sz="4400" dirty="0" smtClean="0">
                <a:latin typeface="Candara" pitchFamily="34" charset="0"/>
              </a:rPr>
              <a:t>Оригинальные реализации не сохранились.</a:t>
            </a:r>
          </a:p>
        </p:txBody>
      </p:sp>
      <p:pic>
        <p:nvPicPr>
          <p:cNvPr id="2050" name="Picture 2" descr="D:\Учёба\Linear colour segmentation revisited\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7" t="3086" r="7301"/>
          <a:stretch/>
        </p:blipFill>
        <p:spPr bwMode="auto">
          <a:xfrm>
            <a:off x="12616473" y="2205316"/>
            <a:ext cx="4154855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6751300" y="2454275"/>
            <a:ext cx="3352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</a:t>
            </a:r>
            <a:r>
              <a:rPr lang="ru-RU" sz="2400" dirty="0" smtClean="0">
                <a:solidFill>
                  <a:prstClr val="black"/>
                </a:solidFill>
                <a:latin typeface="Candara" pitchFamily="34" charset="0"/>
              </a:rPr>
              <a:t>:</a:t>
            </a:r>
            <a:r>
              <a:rPr lang="en-US" sz="2400" dirty="0" smtClean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da-DK" sz="2400" dirty="0"/>
              <a:t>Othmane El Meslouhi et </a:t>
            </a:r>
            <a:r>
              <a:rPr lang="da-DK" sz="2400" dirty="0" smtClean="0"/>
              <a:t>al</a:t>
            </a:r>
            <a:r>
              <a:rPr lang="en-US" sz="2400" dirty="0" smtClean="0"/>
              <a:t>, </a:t>
            </a:r>
            <a:r>
              <a:rPr lang="en-US" sz="2400" dirty="0" smtClean="0">
                <a:solidFill>
                  <a:prstClr val="black"/>
                </a:solidFill>
                <a:latin typeface="Candara" pitchFamily="34" charset="0"/>
              </a:rPr>
              <a:t>“</a:t>
            </a:r>
            <a:r>
              <a:rPr lang="en-US" sz="2400" dirty="0"/>
              <a:t>Automatic Detection and </a:t>
            </a:r>
            <a:r>
              <a:rPr lang="en-US" sz="2400" dirty="0" err="1"/>
              <a:t>Inpainting</a:t>
            </a:r>
            <a:r>
              <a:rPr lang="en-US" sz="2400" dirty="0"/>
              <a:t> </a:t>
            </a:r>
            <a:r>
              <a:rPr lang="en-US" sz="2400" dirty="0" smtClean="0"/>
              <a:t>of Specular</a:t>
            </a:r>
            <a:r>
              <a:rPr lang="en-US" sz="2400" dirty="0"/>
              <a:t> </a:t>
            </a:r>
            <a:r>
              <a:rPr lang="en-US" sz="2400" dirty="0" smtClean="0"/>
              <a:t>Reflections </a:t>
            </a:r>
            <a:r>
              <a:rPr lang="en-US" sz="2400" dirty="0"/>
              <a:t>for </a:t>
            </a:r>
            <a:r>
              <a:rPr lang="en-US" sz="2400" dirty="0" err="1"/>
              <a:t>Colposcopic</a:t>
            </a:r>
            <a:r>
              <a:rPr lang="en-US" sz="2400" dirty="0"/>
              <a:t> </a:t>
            </a:r>
            <a:r>
              <a:rPr lang="en-US" sz="2400" dirty="0" smtClean="0"/>
              <a:t>Images”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  <p:pic>
        <p:nvPicPr>
          <p:cNvPr id="1026" name="Picture 2" descr="D:\Учёба\Linear colour segmentation revisited\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6050" y="6031191"/>
            <a:ext cx="3743325" cy="3081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4789149" y="9625693"/>
            <a:ext cx="49371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 smtClean="0">
                <a:solidFill>
                  <a:prstClr val="black"/>
                </a:solidFill>
                <a:latin typeface="Candara" pitchFamily="34" charset="0"/>
              </a:rPr>
              <a:t>Источник:</a:t>
            </a:r>
            <a:r>
              <a:rPr lang="en-US" sz="2400" dirty="0" smtClean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  <a:r>
              <a:rPr lang="en-US" sz="2400" dirty="0" smtClean="0"/>
              <a:t>Robert </a:t>
            </a:r>
            <a:r>
              <a:rPr lang="en-US" sz="2400" dirty="0"/>
              <a:t>Martin </a:t>
            </a:r>
            <a:r>
              <a:rPr lang="en-US" sz="2400" dirty="0" err="1"/>
              <a:t>Haralick</a:t>
            </a:r>
            <a:r>
              <a:rPr lang="en-US" sz="2400" dirty="0"/>
              <a:t> “Linear Manifold Clustering</a:t>
            </a:r>
            <a:r>
              <a:rPr lang="en-US" sz="2400" dirty="0" smtClean="0">
                <a:solidFill>
                  <a:prstClr val="black"/>
                </a:solidFill>
              </a:rPr>
              <a:t>”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82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smtClean="0">
                <a:latin typeface="Candara" pitchFamily="34" charset="0"/>
              </a:rPr>
              <a:t>Алгоритм Клинкер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136650" y="2530475"/>
            <a:ext cx="17754600" cy="81253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r>
              <a:rPr lang="ru-RU" sz="4800" b="1" i="1" dirty="0" smtClean="0">
                <a:latin typeface="Candara" pitchFamily="34" charset="0"/>
              </a:rPr>
              <a:t>Предварительная сегментация</a:t>
            </a:r>
            <a:endParaRPr lang="en-US" sz="4400" dirty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Разбиение на одинаковые сегменты</a:t>
            </a:r>
            <a:endParaRPr lang="en-US" sz="4400" dirty="0" smtClean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Анализ главных компонент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Присвоение каждому сегменту ранга</a:t>
            </a:r>
          </a:p>
          <a:p>
            <a:endParaRPr lang="ru-RU" sz="4400" dirty="0" smtClean="0">
              <a:latin typeface="Candara" pitchFamily="34" charset="0"/>
            </a:endParaRPr>
          </a:p>
          <a:p>
            <a:r>
              <a:rPr lang="ru-RU" sz="4400" b="1" i="1" dirty="0" smtClean="0">
                <a:latin typeface="Candara" pitchFamily="34" charset="0"/>
              </a:rPr>
              <a:t>Основная сегментация</a:t>
            </a:r>
            <a:endParaRPr lang="ru-RU" sz="4400" dirty="0" smtClean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Проверка цветовых моделей соседних сегментов, слияние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Присоединение к линейным соседних пикселей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Выявление бликов, слияние линейных в планарные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Присоединение к планарным соседних пикселей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Особая обработка тёмных областей</a:t>
            </a:r>
            <a:endParaRPr lang="en-US" sz="4000" dirty="0">
              <a:latin typeface="Candara" pitchFamily="34" charset="0"/>
            </a:endParaRPr>
          </a:p>
          <a:p>
            <a:endParaRPr lang="ru-RU" sz="4400" dirty="0" smtClean="0">
              <a:latin typeface="Candara" pitchFamily="34" charset="0"/>
            </a:endParaRPr>
          </a:p>
        </p:txBody>
      </p:sp>
      <p:pic>
        <p:nvPicPr>
          <p:cNvPr id="2050" name="Picture 2" descr="D:\Учёба\Linear colour segmentation revisited\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3038" y="2085521"/>
            <a:ext cx="2259012" cy="410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8039188" y="2859525"/>
            <a:ext cx="1539204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50000"/>
              </a:lnSpc>
            </a:pPr>
            <a:r>
              <a:rPr lang="en-US" sz="3200" dirty="0" smtClean="0">
                <a:latin typeface="Candara" pitchFamily="34" charset="0"/>
              </a:rPr>
              <a:t>s - small</a:t>
            </a:r>
            <a:br>
              <a:rPr lang="en-US" sz="3200" dirty="0" smtClean="0">
                <a:latin typeface="Candara" pitchFamily="34" charset="0"/>
              </a:rPr>
            </a:br>
            <a:r>
              <a:rPr lang="en-US" sz="3200" dirty="0" smtClean="0">
                <a:latin typeface="Candara" pitchFamily="34" charset="0"/>
              </a:rPr>
              <a:t>l - large</a:t>
            </a:r>
            <a:endParaRPr lang="ru-RU" sz="3200" dirty="0"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24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Алгоритм Николаева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136650" y="3825875"/>
            <a:ext cx="18288000" cy="60939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r>
              <a:rPr lang="ru-RU" sz="4400" b="1" i="1" dirty="0" smtClean="0">
                <a:latin typeface="Candara" pitchFamily="34" charset="0"/>
              </a:rPr>
              <a:t>Первый этап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Гауссова фильтрация</a:t>
            </a:r>
            <a:endParaRPr lang="en-US" sz="4400" dirty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Предварительная сегментация (морфологические водоразделы)</a:t>
            </a:r>
            <a:br>
              <a:rPr lang="ru-RU" sz="4400" dirty="0" smtClean="0">
                <a:latin typeface="Candara" pitchFamily="34" charset="0"/>
              </a:rPr>
            </a:br>
            <a:endParaRPr lang="ru-RU" sz="4400" dirty="0" smtClean="0">
              <a:latin typeface="Candara" pitchFamily="34" charset="0"/>
            </a:endParaRPr>
          </a:p>
          <a:p>
            <a:r>
              <a:rPr lang="ru-RU" sz="4400" b="1" i="1" dirty="0" smtClean="0">
                <a:latin typeface="Candara" pitchFamily="34" charset="0"/>
              </a:rPr>
              <a:t>Второй этап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Конструирование графа смежности областей </a:t>
            </a:r>
            <a:r>
              <a:rPr lang="en-US" sz="4400" dirty="0" smtClean="0">
                <a:latin typeface="Candara" pitchFamily="34" charset="0"/>
              </a:rPr>
              <a:t>(RAG)</a:t>
            </a:r>
            <a:endParaRPr lang="ru-RU" sz="4400" dirty="0" smtClean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Слияние с использованием весовых функций</a:t>
            </a:r>
            <a:br>
              <a:rPr lang="ru-RU" sz="4400" dirty="0" smtClean="0">
                <a:latin typeface="Candara" pitchFamily="34" charset="0"/>
              </a:rPr>
            </a:br>
            <a:endParaRPr lang="ru-RU" sz="4400" dirty="0" smtClean="0">
              <a:latin typeface="Candara" pitchFamily="34" charset="0"/>
            </a:endParaRPr>
          </a:p>
          <a:p>
            <a:r>
              <a:rPr lang="ru-RU" sz="4400" dirty="0" smtClean="0">
                <a:latin typeface="Candara" pitchFamily="34" charset="0"/>
              </a:rPr>
              <a:t>Сегменты равномерно окрашенных областей исключаются из обработки.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1060450" y="2818583"/>
            <a:ext cx="163068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4400" dirty="0">
                <a:solidFill>
                  <a:prstClr val="black"/>
                </a:solidFill>
                <a:latin typeface="Candara" pitchFamily="34" charset="0"/>
              </a:rPr>
              <a:t>Ранжирование кластеров, соответствующих целым объектам</a:t>
            </a:r>
          </a:p>
        </p:txBody>
      </p:sp>
    </p:spTree>
    <p:extLst>
      <p:ext uri="{BB962C8B-B14F-4D97-AF65-F5344CB8AC3E}">
        <p14:creationId xmlns:p14="http://schemas.microsoft.com/office/powerpoint/2010/main" val="384214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Предложенный алгоритм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136650" y="2530475"/>
            <a:ext cx="18288000" cy="60939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>
              <a:lnSpc>
                <a:spcPct val="150000"/>
              </a:lnSpc>
            </a:pPr>
            <a:r>
              <a:rPr lang="ru-RU" sz="4400" dirty="0" smtClean="0">
                <a:latin typeface="Candara" pitchFamily="34" charset="0"/>
              </a:rPr>
              <a:t>Подход Николаева + наблюдения Клинкера</a:t>
            </a:r>
            <a:endParaRPr lang="ru-RU" sz="4400" dirty="0">
              <a:latin typeface="Candara" pitchFamily="34" charset="0"/>
            </a:endParaRPr>
          </a:p>
          <a:p>
            <a:pPr>
              <a:lnSpc>
                <a:spcPct val="150000"/>
              </a:lnSpc>
            </a:pPr>
            <a:r>
              <a:rPr lang="ru-RU" sz="4400" b="1" i="1" dirty="0" smtClean="0">
                <a:latin typeface="Candara" pitchFamily="34" charset="0"/>
              </a:rPr>
              <a:t>1. Подход к составлению весовой функции</a:t>
            </a:r>
          </a:p>
          <a:p>
            <a:pPr>
              <a:lnSpc>
                <a:spcPct val="150000"/>
              </a:lnSpc>
            </a:pPr>
            <a:r>
              <a:rPr lang="ru-RU" sz="4400" dirty="0" smtClean="0">
                <a:latin typeface="Candara" pitchFamily="34" charset="0"/>
              </a:rPr>
              <a:t>- Минимизация суммы квадратов отклонений</a:t>
            </a:r>
            <a:r>
              <a:rPr lang="en-US" sz="4400" dirty="0" smtClean="0">
                <a:latin typeface="Candara" pitchFamily="34" charset="0"/>
              </a:rPr>
              <a:t> (</a:t>
            </a:r>
            <a:r>
              <a:rPr lang="en-US" sz="4400" dirty="0" err="1" smtClean="0">
                <a:latin typeface="Candara" pitchFamily="34" charset="0"/>
              </a:rPr>
              <a:t>SSD</a:t>
            </a:r>
            <a:r>
              <a:rPr lang="en-US" sz="4400" dirty="0" smtClean="0">
                <a:latin typeface="Candara" pitchFamily="34" charset="0"/>
              </a:rPr>
              <a:t>)</a:t>
            </a:r>
            <a:r>
              <a:rPr lang="ru-RU" sz="4400" dirty="0" smtClean="0">
                <a:latin typeface="Candara" pitchFamily="34" charset="0"/>
              </a:rPr>
              <a:t/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Весовая функция равна</a:t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Критерий завершения:               достигает заданного порога</a:t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- Вычисление весовой функции можно осуществить за О(1)</a:t>
            </a:r>
          </a:p>
        </p:txBody>
      </p:sp>
      <p:pic>
        <p:nvPicPr>
          <p:cNvPr id="1026" name="Picture 2" descr="D:\Учёба\Linear colour segmentation revisited\5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10"/>
          <a:stretch/>
        </p:blipFill>
        <p:spPr bwMode="auto">
          <a:xfrm>
            <a:off x="13882608" y="4652283"/>
            <a:ext cx="1212249" cy="974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D:\Учёба\Linear colour segmentation revisited\6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4141"/>
          <a:stretch/>
        </p:blipFill>
        <p:spPr bwMode="auto">
          <a:xfrm>
            <a:off x="7208157" y="5626994"/>
            <a:ext cx="4005944" cy="104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8156" y="6669713"/>
            <a:ext cx="1371600" cy="10731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779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Предложенный алгоритм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1136650" y="2530475"/>
            <a:ext cx="18288000" cy="21544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pPr>
              <a:lnSpc>
                <a:spcPct val="150000"/>
              </a:lnSpc>
            </a:pPr>
            <a:r>
              <a:rPr lang="ru-RU" sz="4000" b="1" i="1" dirty="0" smtClean="0">
                <a:latin typeface="Candara" pitchFamily="34" charset="0"/>
              </a:rPr>
              <a:t>2. Проективное преобразование цветового пространства</a:t>
            </a:r>
          </a:p>
          <a:p>
            <a:pPr marL="571500" indent="-571500">
              <a:buFontTx/>
              <a:buChar char="-"/>
            </a:pPr>
            <a:r>
              <a:rPr lang="ru-RU" sz="4000" dirty="0" smtClean="0">
                <a:latin typeface="Candara" pitchFamily="34" charset="0"/>
              </a:rPr>
              <a:t>Необходимо подобрать систему координат </a:t>
            </a:r>
            <a:r>
              <a:rPr lang="en-US" sz="4000" dirty="0" err="1" smtClean="0">
                <a:latin typeface="Candara" pitchFamily="34" charset="0"/>
              </a:rPr>
              <a:t>RGB</a:t>
            </a:r>
            <a:r>
              <a:rPr lang="ru-RU" sz="4000" dirty="0" smtClean="0">
                <a:latin typeface="Candara" pitchFamily="34" charset="0"/>
              </a:rPr>
              <a:t>, чтобы весовая функция работала правильно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650" y="4486876"/>
            <a:ext cx="3352800" cy="2814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Прямоугольник 10"/>
          <p:cNvSpPr/>
          <p:nvPr/>
        </p:nvSpPr>
        <p:spPr>
          <a:xfrm>
            <a:off x="1136649" y="5078402"/>
            <a:ext cx="12879705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sz="4000" b="1" i="1" dirty="0">
                <a:solidFill>
                  <a:prstClr val="black"/>
                </a:solidFill>
                <a:latin typeface="Candara" pitchFamily="34" charset="0"/>
              </a:rPr>
              <a:t>3. </a:t>
            </a:r>
            <a:r>
              <a:rPr lang="ru-RU" sz="4000" b="1" i="1" dirty="0">
                <a:solidFill>
                  <a:prstClr val="black"/>
                </a:solidFill>
                <a:latin typeface="Candara" pitchFamily="34" charset="0"/>
              </a:rPr>
              <a:t>Учёт </a:t>
            </a:r>
            <a:r>
              <a:rPr lang="en-US" sz="4000" b="1" i="1" dirty="0">
                <a:solidFill>
                  <a:prstClr val="black"/>
                </a:solidFill>
                <a:latin typeface="Candara" pitchFamily="34" charset="0"/>
              </a:rPr>
              <a:t>L- </a:t>
            </a:r>
            <a:r>
              <a:rPr lang="ru-RU" sz="4000" b="1" i="1" dirty="0">
                <a:solidFill>
                  <a:prstClr val="black"/>
                </a:solidFill>
                <a:latin typeface="Candara" pitchFamily="34" charset="0"/>
              </a:rPr>
              <a:t>и </a:t>
            </a:r>
            <a:r>
              <a:rPr lang="en-US" sz="4000" b="1" i="1" dirty="0">
                <a:solidFill>
                  <a:prstClr val="black"/>
                </a:solidFill>
                <a:latin typeface="Candara" pitchFamily="34" charset="0"/>
              </a:rPr>
              <a:t>T-</a:t>
            </a:r>
            <a:r>
              <a:rPr lang="ru-RU" sz="4000" b="1" i="1" dirty="0">
                <a:solidFill>
                  <a:prstClr val="black"/>
                </a:solidFill>
                <a:latin typeface="Candara" pitchFamily="34" charset="0"/>
              </a:rPr>
              <a:t>форм кластеров 2-го ранга</a:t>
            </a:r>
          </a:p>
          <a:p>
            <a:pPr lvl="0"/>
            <a:r>
              <a:rPr lang="en-US" sz="4000" dirty="0" smtClean="0">
                <a:solidFill>
                  <a:prstClr val="black"/>
                </a:solidFill>
                <a:latin typeface="Candara" pitchFamily="34" charset="0"/>
              </a:rPr>
              <a:t>-</a:t>
            </a:r>
            <a: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  <a:t> Тест </a:t>
            </a:r>
            <a:r>
              <a:rPr lang="ru-RU" sz="4000" dirty="0">
                <a:solidFill>
                  <a:prstClr val="black"/>
                </a:solidFill>
                <a:latin typeface="Candara" pitchFamily="34" charset="0"/>
              </a:rPr>
              <a:t>на </a:t>
            </a:r>
            <a:r>
              <a:rPr lang="en-US" sz="4000" dirty="0">
                <a:solidFill>
                  <a:prstClr val="black"/>
                </a:solidFill>
                <a:latin typeface="Candara" pitchFamily="34" charset="0"/>
              </a:rPr>
              <a:t>L-</a:t>
            </a:r>
            <a:r>
              <a:rPr lang="ru-RU" sz="4000" dirty="0">
                <a:solidFill>
                  <a:prstClr val="black"/>
                </a:solidFill>
                <a:latin typeface="Candara" pitchFamily="34" charset="0"/>
              </a:rPr>
              <a:t> или </a:t>
            </a:r>
            <a:r>
              <a:rPr lang="en-US" sz="4000" dirty="0">
                <a:solidFill>
                  <a:prstClr val="black"/>
                </a:solidFill>
                <a:latin typeface="Candara" pitchFamily="34" charset="0"/>
              </a:rPr>
              <a:t>T-</a:t>
            </a:r>
            <a:r>
              <a:rPr lang="ru-RU" sz="4000" dirty="0">
                <a:solidFill>
                  <a:prstClr val="black"/>
                </a:solidFill>
                <a:latin typeface="Candara" pitchFamily="34" charset="0"/>
              </a:rPr>
              <a:t>форму для </a:t>
            </a:r>
            <a: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  <a:t>объединения</a:t>
            </a:r>
            <a:endParaRPr lang="ru-RU" sz="4000" dirty="0">
              <a:solidFill>
                <a:prstClr val="black"/>
              </a:solidFill>
              <a:latin typeface="Candara" pitchFamily="34" charset="0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136649" y="7291618"/>
            <a:ext cx="1066800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4000" b="1" i="1" dirty="0">
                <a:solidFill>
                  <a:prstClr val="black"/>
                </a:solidFill>
                <a:latin typeface="Candara" pitchFamily="34" charset="0"/>
              </a:rPr>
              <a:t>4. Геометрическая </a:t>
            </a:r>
            <a:r>
              <a:rPr lang="ru-RU" sz="4000" b="1" i="1" dirty="0" smtClean="0">
                <a:solidFill>
                  <a:prstClr val="black"/>
                </a:solidFill>
                <a:latin typeface="Candara" pitchFamily="34" charset="0"/>
              </a:rPr>
              <a:t>эвристика</a:t>
            </a:r>
            <a:endParaRPr lang="ru-RU" sz="4000" dirty="0">
              <a:solidFill>
                <a:prstClr val="black"/>
              </a:solidFill>
              <a:latin typeface="Candara" pitchFamily="34" charset="0"/>
            </a:endParaRPr>
          </a:p>
          <a:p>
            <a:pPr lvl="0"/>
            <a: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  <a:t>-</a:t>
            </a:r>
            <a:r>
              <a:rPr lang="en-US" sz="4000" dirty="0" smtClean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ru-RU" sz="4000" dirty="0" smtClean="0">
                <a:solidFill>
                  <a:prstClr val="black"/>
                </a:solidFill>
                <a:latin typeface="Candara" pitchFamily="34" charset="0"/>
              </a:rPr>
              <a:t>Чтобы включить в рассмотрение внемасштабные области</a:t>
            </a:r>
            <a:endParaRPr lang="ru-RU" sz="4000" dirty="0">
              <a:solidFill>
                <a:prstClr val="black"/>
              </a:solidFill>
              <a:latin typeface="Candara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8040" y="4146172"/>
            <a:ext cx="3755210" cy="37222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12185650" y="7869803"/>
            <a:ext cx="76626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Источник: 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Smagina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Valentina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Bozhkova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Sergey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Gladilin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Dmitry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Nikolaev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"Linear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colour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segmentation revisited"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738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 flipV="1">
            <a:off x="1670049" y="1784348"/>
            <a:ext cx="130302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657349" y="482830"/>
            <a:ext cx="13042902" cy="11766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159000" marR="5080" indent="-2146935" algn="ctr">
              <a:lnSpc>
                <a:spcPts val="9730"/>
              </a:lnSpc>
            </a:pPr>
            <a:r>
              <a:rPr lang="ru-RU" sz="7200" spc="600" dirty="0" smtClean="0">
                <a:latin typeface="Candara" pitchFamily="34" charset="0"/>
              </a:rPr>
              <a:t>Тестирование</a:t>
            </a:r>
            <a:endParaRPr sz="7200" spc="600" dirty="0">
              <a:latin typeface="Candara" pitchFamily="34" charset="0"/>
              <a:cs typeface="Tahoma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24133" y="56438"/>
            <a:ext cx="4170239" cy="1228391"/>
          </a:xfrm>
          <a:prstGeom prst="rect">
            <a:avLst/>
          </a:prstGeom>
        </p:spPr>
      </p:pic>
      <p:sp>
        <p:nvSpPr>
          <p:cNvPr id="8" name="object 3"/>
          <p:cNvSpPr/>
          <p:nvPr/>
        </p:nvSpPr>
        <p:spPr>
          <a:xfrm>
            <a:off x="1650999" y="394154"/>
            <a:ext cx="13042902" cy="45719"/>
          </a:xfrm>
          <a:custGeom>
            <a:avLst/>
            <a:gdLst/>
            <a:ahLst/>
            <a:cxnLst/>
            <a:rect l="l" t="t" r="r" b="b"/>
            <a:pathLst>
              <a:path w="12304394">
                <a:moveTo>
                  <a:pt x="0" y="0"/>
                </a:moveTo>
                <a:lnTo>
                  <a:pt x="12304347" y="0"/>
                </a:lnTo>
              </a:path>
            </a:pathLst>
          </a:custGeom>
          <a:ln w="1570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6"/>
          <p:cNvSpPr txBox="1">
            <a:spLocks/>
          </p:cNvSpPr>
          <p:nvPr/>
        </p:nvSpPr>
        <p:spPr>
          <a:xfrm>
            <a:off x="984250" y="2225675"/>
            <a:ext cx="18821400" cy="7448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sz="7750" b="0" i="0">
                <a:solidFill>
                  <a:schemeClr val="tx1"/>
                </a:solidFill>
                <a:latin typeface="Courier New"/>
                <a:ea typeface="+mj-ea"/>
                <a:cs typeface="Courier New"/>
              </a:defRPr>
            </a:lvl1pPr>
          </a:lstStyle>
          <a:p>
            <a:r>
              <a:rPr lang="ru-RU" sz="4400" dirty="0" smtClean="0">
                <a:latin typeface="Candara" pitchFamily="34" charset="0"/>
              </a:rPr>
              <a:t>Свойства </a:t>
            </a:r>
            <a:r>
              <a:rPr lang="ru-RU" sz="4400" dirty="0" err="1" smtClean="0">
                <a:latin typeface="Candara" pitchFamily="34" charset="0"/>
              </a:rPr>
              <a:t>датасета</a:t>
            </a:r>
            <a:r>
              <a:rPr lang="ru-RU" sz="4400" dirty="0" smtClean="0">
                <a:latin typeface="Candara" pitchFamily="34" charset="0"/>
              </a:rPr>
              <a:t>: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Линейный сенсор</a:t>
            </a: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Нет </a:t>
            </a:r>
            <a:r>
              <a:rPr lang="ru-RU" sz="4400" dirty="0" err="1" smtClean="0">
                <a:latin typeface="Candara" pitchFamily="34" charset="0"/>
              </a:rPr>
              <a:t>передетализированных</a:t>
            </a:r>
            <a:r>
              <a:rPr lang="ru-RU" sz="4400" dirty="0" smtClean="0">
                <a:latin typeface="Candara" pitchFamily="34" charset="0"/>
              </a:rPr>
              <a:t> объектов и трудноразличимых цветов</a:t>
            </a:r>
          </a:p>
          <a:p>
            <a:pPr marL="571500" indent="-571500">
              <a:buFontTx/>
              <a:buChar char="-"/>
            </a:pPr>
            <a:endParaRPr lang="ru-RU" sz="4400" dirty="0">
              <a:latin typeface="Candara" pitchFamily="34" charset="0"/>
            </a:endParaRPr>
          </a:p>
          <a:p>
            <a:r>
              <a:rPr lang="ru-RU" sz="4400" dirty="0" smtClean="0">
                <a:latin typeface="Candara" pitchFamily="34" charset="0"/>
              </a:rPr>
              <a:t>Три части:</a:t>
            </a:r>
          </a:p>
          <a:p>
            <a:pPr marL="571500" indent="-571500">
              <a:buFontTx/>
              <a:buChar char="-"/>
            </a:pPr>
            <a:r>
              <a:rPr lang="en-US" sz="4400" dirty="0" smtClean="0">
                <a:latin typeface="Candara" pitchFamily="34" charset="0"/>
              </a:rPr>
              <a:t>Barnard’s </a:t>
            </a:r>
            <a:r>
              <a:rPr lang="en-US" sz="4400" dirty="0">
                <a:latin typeface="Candara" pitchFamily="34" charset="0"/>
              </a:rPr>
              <a:t>DXC-930 </a:t>
            </a:r>
            <a:r>
              <a:rPr lang="en-US" sz="4400" dirty="0" err="1">
                <a:latin typeface="Candara" pitchFamily="34" charset="0"/>
              </a:rPr>
              <a:t>SFU</a:t>
            </a:r>
            <a:r>
              <a:rPr lang="en-US" sz="4400" dirty="0">
                <a:latin typeface="Candara" pitchFamily="34" charset="0"/>
              </a:rPr>
              <a:t> </a:t>
            </a:r>
            <a:r>
              <a:rPr lang="en-US" sz="4400" dirty="0" smtClean="0">
                <a:latin typeface="Candara" pitchFamily="34" charset="0"/>
              </a:rPr>
              <a:t>dataset</a:t>
            </a:r>
            <a:endParaRPr lang="ru-RU" sz="4400" dirty="0" smtClean="0">
              <a:latin typeface="Candara" pitchFamily="34" charset="0"/>
            </a:endParaRPr>
          </a:p>
          <a:p>
            <a:pPr marL="571500" indent="-571500">
              <a:buFontTx/>
              <a:buChar char="-"/>
            </a:pPr>
            <a:r>
              <a:rPr lang="ru-RU" sz="4400" dirty="0" smtClean="0">
                <a:latin typeface="Candara" pitchFamily="34" charset="0"/>
              </a:rPr>
              <a:t>Два </a:t>
            </a:r>
            <a:r>
              <a:rPr lang="ru-RU" sz="4400" dirty="0" err="1" smtClean="0">
                <a:latin typeface="Candara" pitchFamily="34" charset="0"/>
              </a:rPr>
              <a:t>датасета</a:t>
            </a:r>
            <a:r>
              <a:rPr lang="ru-RU" sz="4400" dirty="0" smtClean="0">
                <a:latin typeface="Candara" pitchFamily="34" charset="0"/>
              </a:rPr>
              <a:t> из </a:t>
            </a:r>
            <a:r>
              <a:rPr lang="ru-RU" sz="4400" dirty="0" err="1" smtClean="0">
                <a:latin typeface="Candara" pitchFamily="34" charset="0"/>
              </a:rPr>
              <a:t>ИППИ</a:t>
            </a:r>
            <a:r>
              <a:rPr lang="ru-RU" sz="4400" dirty="0" smtClean="0">
                <a:latin typeface="Candara" pitchFamily="34" charset="0"/>
              </a:rPr>
              <a:t> РАН</a:t>
            </a:r>
          </a:p>
          <a:p>
            <a:pPr marL="571500" indent="-571500">
              <a:buFontTx/>
              <a:buChar char="-"/>
            </a:pPr>
            <a:endParaRPr lang="ru-RU" sz="4400" dirty="0">
              <a:latin typeface="Candara" pitchFamily="34" charset="0"/>
            </a:endParaRPr>
          </a:p>
          <a:p>
            <a:r>
              <a:rPr lang="ru-RU" sz="4400" dirty="0" smtClean="0">
                <a:latin typeface="Candara" pitchFamily="34" charset="0"/>
              </a:rPr>
              <a:t>Индекс </a:t>
            </a:r>
            <a:r>
              <a:rPr lang="ru-RU" sz="4400" dirty="0" err="1" smtClean="0">
                <a:latin typeface="Candara" pitchFamily="34" charset="0"/>
              </a:rPr>
              <a:t>Жаккара</a:t>
            </a:r>
            <a:r>
              <a:rPr lang="ru-RU" sz="4400" dirty="0" smtClean="0">
                <a:latin typeface="Candara" pitchFamily="34" charset="0"/>
              </a:rPr>
              <a:t>:</a:t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/>
            </a:r>
            <a:br>
              <a:rPr lang="ru-RU" sz="4400" dirty="0" smtClean="0">
                <a:latin typeface="Candara" pitchFamily="34" charset="0"/>
              </a:rPr>
            </a:br>
            <a:r>
              <a:rPr lang="ru-RU" sz="4400" dirty="0" smtClean="0">
                <a:latin typeface="Candara" pitchFamily="34" charset="0"/>
              </a:rPr>
              <a:t>Критерий качества: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650" y="4664075"/>
            <a:ext cx="96774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050" y="7483475"/>
            <a:ext cx="3305175" cy="1124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828" y="9673868"/>
            <a:ext cx="6738258" cy="12294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9406040" y="10086232"/>
            <a:ext cx="105757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Источник: 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Anna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Smagina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Valentina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Bozhkova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Sergey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Gladilin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Dmitry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Nikolaev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, "Linear</a:t>
            </a:r>
            <a:r>
              <a:rPr lang="ru-RU" sz="2400" dirty="0">
                <a:solidFill>
                  <a:prstClr val="black"/>
                </a:solidFill>
                <a:latin typeface="Candara" pitchFamily="34" charset="0"/>
              </a:rPr>
              <a:t> </a:t>
            </a:r>
            <a:r>
              <a:rPr lang="en-US" sz="2400" dirty="0" err="1">
                <a:solidFill>
                  <a:prstClr val="black"/>
                </a:solidFill>
                <a:latin typeface="Candara" pitchFamily="34" charset="0"/>
              </a:rPr>
              <a:t>colour</a:t>
            </a:r>
            <a:r>
              <a:rPr lang="en-US" sz="2400" dirty="0">
                <a:solidFill>
                  <a:prstClr val="black"/>
                </a:solidFill>
                <a:latin typeface="Candara" pitchFamily="34" charset="0"/>
              </a:rPr>
              <a:t> segmentation revisited"</a:t>
            </a:r>
            <a:endParaRPr lang="ru-RU" sz="2400" dirty="0">
              <a:solidFill>
                <a:prstClr val="black"/>
              </a:solidFill>
              <a:latin typeface="Candar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33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1152</TotalTime>
  <Words>433</Words>
  <Application>Microsoft Office PowerPoint</Application>
  <PresentationFormat>Произвольный</PresentationFormat>
  <Paragraphs>89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Linear colour segmentation revisited</vt:lpstr>
      <vt:lpstr>Содержание</vt:lpstr>
      <vt:lpstr>Описание задачи</vt:lpstr>
      <vt:lpstr>Существующие алгоритмы</vt:lpstr>
      <vt:lpstr>Алгоритм Клинкер</vt:lpstr>
      <vt:lpstr>Алгоритм Николаева</vt:lpstr>
      <vt:lpstr>Предложенный алгоритм</vt:lpstr>
      <vt:lpstr>Предложенный алгоритм</vt:lpstr>
      <vt:lpstr>Тестирование</vt:lpstr>
      <vt:lpstr>Результаты</vt:lpstr>
      <vt:lpstr>Выводы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colour segmentation revisited</dc:title>
  <dc:creator>Андрей</dc:creator>
  <cp:lastModifiedBy>Андрей</cp:lastModifiedBy>
  <cp:revision>534</cp:revision>
  <dcterms:created xsi:type="dcterms:W3CDTF">2024-02-06T19:12:05Z</dcterms:created>
  <dcterms:modified xsi:type="dcterms:W3CDTF">2024-03-16T07:25:17Z</dcterms:modified>
</cp:coreProperties>
</file>